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12192000"/>
  <p:notesSz cx="9309100" cy="7053250"/>
  <p:embeddedFontLs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3" roundtripDataSignature="AMtx7mhrhRmBz+DjZuGzuoymrm7Vdzrh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ofiat Adeyem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EACEC3-FDA1-4C99-A77D-3817507526F2}">
  <a:tblStyle styleId="{36EACEC3-FDA1-4C99-A77D-3817507526F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B5F343FB-F04B-41C6-80C8-183B32A302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customschemas.google.com/relationships/presentationmetadata" Target="meta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07T23:32:56.229">
    <p:pos x="528" y="1150"/>
    <p:text>Look, one of the requirements is to have a weak entity and a binary and ternary relation.so for ternary, it was bookid, publisherid and customer id for book promotion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i_Meyss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5-05T16:24:41.557">
    <p:pos x="6000" y="0"/>
    <p:text>For the ddl queries. Please do not run them. It is going to scatter the settings.  you can run the dml though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i3BtW7g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381c2b3bf_0_40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381c2b3bf_0_40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381c2b3bf_0_43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381c2b3bf_0_43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381c2b3bf_0_46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381c2b3bf_0_46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381c2b3bf_0_49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381c2b3bf_0_49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381c2b3bf_0_55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381c2b3bf_0_55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381c2b3bf_0_65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381c2b3bf_0_65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381c2b3bf_0_70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381c2b3bf_0_70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381c2b3bf_0_73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381c2b3bf_0_73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385783b48_0_5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385783b48_0_5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385783b48_0_10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385783b48_0_10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385783b48_0_13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385783b48_0_13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385783b48_0_16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385783b48_0_16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385783b48_0_19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385783b48_0_19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385783b48_0_27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385783b48_0_27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385783b48_0_32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385783b48_0_32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385783b48_0_35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385783b48_0_35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385783b48_0_38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385783b48_0_38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385783b48_0_41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385783b48_0_41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385783b48_0_44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385783b48_0_44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385783b48_0_47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385783b48_0_47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385783b48_0_50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385783b48_0_50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385783b48_0_53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385783b48_0_53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385783b48_0_56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385783b48_0_56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385783b48_0_59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385783b48_0_59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5e2a896f7_0_9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55e2a896f7_0_9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4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5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4f6420eec_0_0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54f6420eec_0_0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5e2a896f7_0_43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55e2a896f7_0_43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5e2a896f7_0_48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55e2a896f7_0_48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652f2187e_0_1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5652f2187e_0_1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930900" y="3350275"/>
            <a:ext cx="7447275" cy="3173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551825" y="528975"/>
            <a:ext cx="6206375" cy="2644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381c2b3bf_0_29:notes"/>
          <p:cNvSpPr/>
          <p:nvPr>
            <p:ph idx="2" type="sldImg"/>
          </p:nvPr>
        </p:nvSpPr>
        <p:spPr>
          <a:xfrm>
            <a:off x="1551825" y="528975"/>
            <a:ext cx="6206400" cy="264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381c2b3bf_0_29:notes"/>
          <p:cNvSpPr txBox="1"/>
          <p:nvPr>
            <p:ph idx="1" type="body"/>
          </p:nvPr>
        </p:nvSpPr>
        <p:spPr>
          <a:xfrm>
            <a:off x="930900" y="3350275"/>
            <a:ext cx="74472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w3schools.com/sql/sql_alter.asp" TargetMode="External"/><Relationship Id="rId4" Type="http://schemas.openxmlformats.org/officeDocument/2006/relationships/hyperlink" Target="https://www.geeksforgeeks.org/sql-trigger-student-database/" TargetMode="External"/><Relationship Id="rId5" Type="http://schemas.openxmlformats.org/officeDocument/2006/relationships/hyperlink" Target="https://www.programiz.com/sql/online-compil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CMPS 439 PROJECT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Team Regular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4306784" y="452281"/>
            <a:ext cx="41603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must </a:t>
            </a:r>
            <a:r>
              <a:rPr b="1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exactly follow </a:t>
            </a:r>
            <a:r>
              <a:rPr b="1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template.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 not change the order and the format.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background coloring or formatting.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DML QUERIES</a:t>
            </a:r>
            <a:endParaRPr/>
          </a:p>
        </p:txBody>
      </p:sp>
      <p:sp>
        <p:nvSpPr>
          <p:cNvPr id="156" name="Google Shape;156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b="1" lang="en-US"/>
              <a:t>Instructions: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i="1" lang="en-US"/>
              <a:t>- must include </a:t>
            </a:r>
            <a:r>
              <a:rPr b="1" i="1" lang="en-US">
                <a:solidFill>
                  <a:srgbClr val="FF0000"/>
                </a:solidFill>
              </a:rPr>
              <a:t>ALL</a:t>
            </a:r>
            <a:r>
              <a:rPr i="1" lang="en-US"/>
              <a:t> queries listed in Queries.sql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i="1" lang="en-US"/>
              <a:t>- must follow the </a:t>
            </a:r>
            <a:r>
              <a:rPr b="1" i="1" lang="en-US"/>
              <a:t>exact</a:t>
            </a:r>
            <a:r>
              <a:rPr i="1" lang="en-US"/>
              <a:t> format provided in the template slide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Requirements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Develop a database system with the requirements listed below</a:t>
            </a:r>
            <a:r>
              <a:rPr lang="en-US"/>
              <a:t>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least, 6 tables, at least 20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attributes</a:t>
            </a:r>
            <a:r>
              <a:rPr lang="en-US"/>
              <a:t> in total.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Each table must have some tuples with NULL.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total number of records must be no less than 100. The data must have diversity.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data in tables must utilize cardinality of 1:1, 1:N, and the structural constraints of (0,N) and (1,1).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 diagram must specify structural constraints (min, max).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Weak entity and binary or ternary relations must be used.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All drawing must be done professionally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Submit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Presentation file. </a:t>
            </a:r>
            <a:r>
              <a:rPr lang="en-US" u="sng"/>
              <a:t>Use the template PPT file Project.pptx.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in an Excel file. The Excel file must have single table per sheet. The first line must have attributes. </a:t>
            </a:r>
            <a:r>
              <a:rPr lang="en-US" u="sng"/>
              <a:t>Use the template Excel file Tables.xlsx.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SQL-query file Queries.sql. </a:t>
            </a:r>
            <a:r>
              <a:rPr lang="en-US" u="sng"/>
              <a:t>Use the template file.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Backup of your database as CMPS439_&lt;team name&gt; and submit as "CMPS439_&lt; team name&gt;.bak" file.</a:t>
            </a:r>
            <a:endParaRPr/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288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TEAM MEMBERS &amp; ROLES</a:t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Sofiat Adeyemi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ROLE: </a:t>
            </a:r>
            <a:r>
              <a:rPr lang="en-US" sz="2400"/>
              <a:t>Queries QM2 - QM8.2, Business Description and Requirements, </a:t>
            </a:r>
            <a:r>
              <a:rPr lang="en-US" sz="2400"/>
              <a:t>Powerpoint</a:t>
            </a:r>
            <a:r>
              <a:rPr lang="en-US" sz="2400"/>
              <a:t>.</a:t>
            </a:r>
            <a:endParaRPr sz="24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Alameen Adeku</a:t>
            </a:r>
            <a:endParaRPr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ROLE: Queries QD1 - QM1.3, Queries QM9.1 - QM11, Powerpoint 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ANALYSIS OF DATA</a:t>
            </a:r>
            <a:endParaRPr/>
          </a:p>
        </p:txBody>
      </p:sp>
      <p:sp>
        <p:nvSpPr>
          <p:cNvPr id="242" name="Google Shape;242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i="1" lang="en-US"/>
              <a:t>Discuss Functional Dependencies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 txBox="1"/>
          <p:nvPr>
            <p:ph type="title"/>
          </p:nvPr>
        </p:nvSpPr>
        <p:spPr>
          <a:xfrm>
            <a:off x="125681" y="62305"/>
            <a:ext cx="1822862" cy="542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2NF</a:t>
            </a:r>
            <a:endParaRPr/>
          </a:p>
        </p:txBody>
      </p:sp>
      <p:sp>
        <p:nvSpPr>
          <p:cNvPr id="248" name="Google Shape;248;p12"/>
          <p:cNvSpPr txBox="1"/>
          <p:nvPr/>
        </p:nvSpPr>
        <p:spPr>
          <a:xfrm>
            <a:off x="690925" y="2338725"/>
            <a:ext cx="238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Normalization: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PROFILE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endParaRPr/>
          </a:p>
        </p:txBody>
      </p:sp>
      <p:sp>
        <p:nvSpPr>
          <p:cNvPr id="249" name="Google Shape;249;p12"/>
          <p:cNvSpPr/>
          <p:nvPr/>
        </p:nvSpPr>
        <p:spPr>
          <a:xfrm>
            <a:off x="7259688" y="3872457"/>
            <a:ext cx="510600" cy="53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2"/>
          <p:cNvSpPr txBox="1"/>
          <p:nvPr/>
        </p:nvSpPr>
        <p:spPr>
          <a:xfrm>
            <a:off x="447275" y="735825"/>
            <a:ext cx="115728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Dependencies: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Dependency (FD-type): {Customer ID, Preferred Genre, Loyalty Points} → {Gender, Date of Birth}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Partial Dependency (PD-type): {Customer ID} → {Gender, Date of Birth}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1" name="Google Shape;251;p12"/>
          <p:cNvGraphicFramePr/>
          <p:nvPr/>
        </p:nvGraphicFramePr>
        <p:xfrm>
          <a:off x="222250" y="33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{B5F343FB-F04B-41C6-80C8-183B32A30271}</a:tableStyleId>
              </a:tblPr>
              <a:tblGrid>
                <a:gridCol w="1426100"/>
                <a:gridCol w="891725"/>
                <a:gridCol w="1468350"/>
                <a:gridCol w="1727725"/>
                <a:gridCol w="1441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DOB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Preferred</a:t>
                      </a:r>
                      <a:r>
                        <a:rPr lang="en-US"/>
                        <a:t> Genre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Loyalty Points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1991-01-15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Female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Science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1992-02-15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Romance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2" name="Google Shape;252;p12"/>
          <p:cNvSpPr txBox="1"/>
          <p:nvPr/>
        </p:nvSpPr>
        <p:spPr>
          <a:xfrm>
            <a:off x="8399825" y="2110125"/>
            <a:ext cx="238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Normalization: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PROFILE TABLE</a:t>
            </a:r>
            <a:endParaRPr/>
          </a:p>
        </p:txBody>
      </p:sp>
      <p:graphicFrame>
        <p:nvGraphicFramePr>
          <p:cNvPr id="253" name="Google Shape;253;p12"/>
          <p:cNvGraphicFramePr/>
          <p:nvPr/>
        </p:nvGraphicFramePr>
        <p:xfrm>
          <a:off x="7770275" y="311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{B5F343FB-F04B-41C6-80C8-183B32A30271}</a:tableStyleId>
              </a:tblPr>
              <a:tblGrid>
                <a:gridCol w="1440075"/>
                <a:gridCol w="1440075"/>
                <a:gridCol w="1440075"/>
              </a:tblGrid>
              <a:tr h="38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DOB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1991-01-15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Female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1992-02-15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4" name="Google Shape;254;p12"/>
          <p:cNvSpPr txBox="1"/>
          <p:nvPr/>
        </p:nvSpPr>
        <p:spPr>
          <a:xfrm>
            <a:off x="8520475" y="4375975"/>
            <a:ext cx="238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Normalization: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LOYALTY TABLE</a:t>
            </a:r>
            <a:endParaRPr/>
          </a:p>
        </p:txBody>
      </p:sp>
      <p:graphicFrame>
        <p:nvGraphicFramePr>
          <p:cNvPr id="255" name="Google Shape;255;p12"/>
          <p:cNvGraphicFramePr/>
          <p:nvPr/>
        </p:nvGraphicFramePr>
        <p:xfrm>
          <a:off x="7554800" y="509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{B5F343FB-F04B-41C6-80C8-183B32A30271}</a:tableStyleId>
              </a:tblPr>
              <a:tblGrid>
                <a:gridCol w="1440075"/>
                <a:gridCol w="1440075"/>
                <a:gridCol w="1440075"/>
              </a:tblGrid>
              <a:tr h="38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Pref_Genre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Loyalty_poitns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Science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Romance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6" name="Google Shape;256;p12"/>
          <p:cNvSpPr txBox="1"/>
          <p:nvPr/>
        </p:nvSpPr>
        <p:spPr>
          <a:xfrm>
            <a:off x="354375" y="5641500"/>
            <a:ext cx="43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Reason: Removed partial dependency.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5e2a896f7_0_9"/>
          <p:cNvSpPr txBox="1"/>
          <p:nvPr>
            <p:ph type="title"/>
          </p:nvPr>
        </p:nvSpPr>
        <p:spPr>
          <a:xfrm>
            <a:off x="125681" y="62305"/>
            <a:ext cx="18228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3NF</a:t>
            </a:r>
            <a:endParaRPr/>
          </a:p>
        </p:txBody>
      </p:sp>
      <p:sp>
        <p:nvSpPr>
          <p:cNvPr id="262" name="Google Shape;262;g355e2a896f7_0_9"/>
          <p:cNvSpPr txBox="1"/>
          <p:nvPr/>
        </p:nvSpPr>
        <p:spPr>
          <a:xfrm>
            <a:off x="354375" y="1924425"/>
            <a:ext cx="238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Normalization: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PAYMENTS TABLE</a:t>
            </a:r>
            <a:endParaRPr/>
          </a:p>
        </p:txBody>
      </p:sp>
      <p:sp>
        <p:nvSpPr>
          <p:cNvPr id="263" name="Google Shape;263;g355e2a896f7_0_9"/>
          <p:cNvSpPr/>
          <p:nvPr/>
        </p:nvSpPr>
        <p:spPr>
          <a:xfrm flipH="1" rot="-5400000">
            <a:off x="6463980" y="3988370"/>
            <a:ext cx="535500" cy="543300"/>
          </a:xfrm>
          <a:prstGeom prst="rightArrow">
            <a:avLst>
              <a:gd fmla="val 50000" name="adj1"/>
              <a:gd fmla="val 55507" name="adj2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55e2a896f7_0_9"/>
          <p:cNvSpPr txBox="1"/>
          <p:nvPr/>
        </p:nvSpPr>
        <p:spPr>
          <a:xfrm>
            <a:off x="447275" y="735825"/>
            <a:ext cx="115728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Transitive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Dependency: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FD-type: {OrderID} → {CustomerID} → {Customer Details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Transitive dependency: Order_Id → Book_Id → Payment Info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5" name="Google Shape;265;g355e2a896f7_0_9"/>
          <p:cNvGraphicFramePr/>
          <p:nvPr/>
        </p:nvGraphicFramePr>
        <p:xfrm>
          <a:off x="354375" y="257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{B5F343FB-F04B-41C6-80C8-183B32A30271}</a:tableStyleId>
              </a:tblPr>
              <a:tblGrid>
                <a:gridCol w="372300"/>
                <a:gridCol w="696975"/>
                <a:gridCol w="704425"/>
                <a:gridCol w="1706450"/>
                <a:gridCol w="1373075"/>
                <a:gridCol w="1648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Order_Id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Book_Id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Payment_method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Payment_Date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Payment_amount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Bank Transfer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1/29/2025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135.81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Bank Transfer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2/22/2025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145.32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6" name="Google Shape;266;g355e2a896f7_0_9"/>
          <p:cNvGraphicFramePr/>
          <p:nvPr/>
        </p:nvGraphicFramePr>
        <p:xfrm>
          <a:off x="6544875" y="488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{B5F343FB-F04B-41C6-80C8-183B32A30271}</a:tableStyleId>
              </a:tblPr>
              <a:tblGrid>
                <a:gridCol w="864050"/>
                <a:gridCol w="1022800"/>
                <a:gridCol w="1022800"/>
                <a:gridCol w="911675"/>
                <a:gridCol w="1149800"/>
              </a:tblGrid>
              <a:tr h="35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Order_Id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Book_Id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Quantity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Subtotal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12.65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7" name="Google Shape;267;g355e2a896f7_0_9"/>
          <p:cNvSpPr txBox="1"/>
          <p:nvPr/>
        </p:nvSpPr>
        <p:spPr>
          <a:xfrm>
            <a:off x="354375" y="6288000"/>
            <a:ext cx="43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Reason: Removed transitive dependency.</a:t>
            </a:r>
            <a:endParaRPr/>
          </a:p>
        </p:txBody>
      </p:sp>
      <p:graphicFrame>
        <p:nvGraphicFramePr>
          <p:cNvPr id="268" name="Google Shape;268;g355e2a896f7_0_9"/>
          <p:cNvGraphicFramePr/>
          <p:nvPr/>
        </p:nvGraphicFramePr>
        <p:xfrm>
          <a:off x="354375" y="488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{B5F343FB-F04B-41C6-80C8-183B32A30271}</a:tableStyleId>
              </a:tblPr>
              <a:tblGrid>
                <a:gridCol w="372300"/>
                <a:gridCol w="696975"/>
                <a:gridCol w="1706450"/>
                <a:gridCol w="1373075"/>
                <a:gridCol w="1648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Order_Id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Payment_method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Payment_Date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Payment_amount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Bank Transfer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1/29/2025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135.81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Bank Transfer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2/22/2025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145.32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9" name="Google Shape;269;g355e2a896f7_0_9"/>
          <p:cNvSpPr txBox="1"/>
          <p:nvPr/>
        </p:nvSpPr>
        <p:spPr>
          <a:xfrm>
            <a:off x="1132250" y="4106225"/>
            <a:ext cx="261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Normalization: PAYMENTS TABLE</a:t>
            </a:r>
            <a:endParaRPr/>
          </a:p>
        </p:txBody>
      </p:sp>
      <p:sp>
        <p:nvSpPr>
          <p:cNvPr id="270" name="Google Shape;270;g355e2a896f7_0_9"/>
          <p:cNvSpPr txBox="1"/>
          <p:nvPr/>
        </p:nvSpPr>
        <p:spPr>
          <a:xfrm>
            <a:off x="7475900" y="4106225"/>
            <a:ext cx="261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Normalization: ORDER DETAILS TABLE</a:t>
            </a:r>
            <a:endParaRPr/>
          </a:p>
        </p:txBody>
      </p:sp>
      <p:sp>
        <p:nvSpPr>
          <p:cNvPr id="271" name="Google Shape;271;g355e2a896f7_0_9"/>
          <p:cNvSpPr txBox="1"/>
          <p:nvPr/>
        </p:nvSpPr>
        <p:spPr>
          <a:xfrm>
            <a:off x="7810500" y="735825"/>
            <a:ext cx="30000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Before: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Payment info was tied to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Order_Id</a:t>
            </a:r>
            <a:r>
              <a:rPr lang="en-US" sz="1100">
                <a:solidFill>
                  <a:schemeClr val="dk1"/>
                </a:solidFill>
              </a:rPr>
              <a:t> and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Book_Id</a:t>
            </a:r>
            <a:r>
              <a:rPr lang="en-US" sz="1100">
                <a:solidFill>
                  <a:schemeClr val="dk1"/>
                </a:solidFill>
              </a:rPr>
              <a:t> → creating transitive dependency.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After: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Removed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Book_Id</a:t>
            </a:r>
            <a:r>
              <a:rPr lang="en-US" sz="1100">
                <a:solidFill>
                  <a:schemeClr val="dk1"/>
                </a:solidFill>
              </a:rPr>
              <a:t> from Payments table → Now, Payment is directly linked only to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Order_Id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 txBox="1"/>
          <p:nvPr>
            <p:ph type="title"/>
          </p:nvPr>
        </p:nvSpPr>
        <p:spPr>
          <a:xfrm>
            <a:off x="831850" y="705531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ANALYSIS OF DATA</a:t>
            </a:r>
            <a:endParaRPr/>
          </a:p>
        </p:txBody>
      </p:sp>
      <p:sp>
        <p:nvSpPr>
          <p:cNvPr id="277" name="Google Shape;277;p14"/>
          <p:cNvSpPr txBox="1"/>
          <p:nvPr>
            <p:ph idx="1" type="body"/>
          </p:nvPr>
        </p:nvSpPr>
        <p:spPr>
          <a:xfrm>
            <a:off x="831850" y="3585256"/>
            <a:ext cx="5756729" cy="5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i="1" lang="en-US"/>
              <a:t>Discuss Possible Anomalies and Remedies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78" name="Google Shape;278;p14"/>
          <p:cNvSpPr txBox="1"/>
          <p:nvPr/>
        </p:nvSpPr>
        <p:spPr>
          <a:xfrm>
            <a:off x="911678" y="4211473"/>
            <a:ext cx="10665280" cy="14038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</a:pPr>
            <a:r>
              <a:rPr b="1" i="1"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Instructions: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-"/>
            </a:pPr>
            <a:r>
              <a:rPr i="1"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Provide some sample tuples of </a:t>
            </a:r>
            <a:r>
              <a:rPr b="1" i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i="1"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database to discuss possible anomaly issues related to data insertion, update, delete anomalies existing in </a:t>
            </a:r>
            <a:r>
              <a:rPr i="1" lang="en-US" sz="2400" u="sng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your database</a:t>
            </a:r>
            <a:r>
              <a:rPr i="1"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. If </a:t>
            </a:r>
            <a:r>
              <a:rPr b="1" i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does not exist</a:t>
            </a:r>
            <a:r>
              <a:rPr i="1"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, then add some sample tuples to your tables in your database so that an insertion, an update, and a delete anomaly exist.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-"/>
            </a:pPr>
            <a:r>
              <a:rPr i="1"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Propose remedies </a:t>
            </a:r>
            <a:r>
              <a:rPr i="1" lang="en-US" sz="2400" u="sng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with some examples</a:t>
            </a:r>
            <a:r>
              <a:rPr i="1"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 for anomalies existing in the database.</a:t>
            </a:r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/>
          <p:nvPr>
            <p:ph idx="1" type="body"/>
          </p:nvPr>
        </p:nvSpPr>
        <p:spPr>
          <a:xfrm>
            <a:off x="185056" y="104838"/>
            <a:ext cx="3170465" cy="4993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Anomaly</a:t>
            </a:r>
            <a:endParaRPr/>
          </a:p>
        </p:txBody>
      </p:sp>
      <p:sp>
        <p:nvSpPr>
          <p:cNvPr id="284" name="Google Shape;284;p15"/>
          <p:cNvSpPr txBox="1"/>
          <p:nvPr/>
        </p:nvSpPr>
        <p:spPr>
          <a:xfrm>
            <a:off x="185050" y="777875"/>
            <a:ext cx="109407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Update Anomaly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Sample Data:</a:t>
            </a:r>
            <a:r>
              <a:rPr lang="en-US" sz="2600">
                <a:solidFill>
                  <a:schemeClr val="dk1"/>
                </a:solidFill>
              </a:rPr>
              <a:t> CUSTOMER_TABLE and LOYALTY_TABLE (Preferred Genre and Loyalty Points inconsistencies)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Explanation:</a:t>
            </a:r>
            <a:r>
              <a:rPr lang="en-US" sz="2600">
                <a:solidFill>
                  <a:schemeClr val="dk1"/>
                </a:solidFill>
              </a:rPr>
              <a:t> If "Preferred Genre" or "Loyalty Points" is updated in one record but not others, inconsistency arises.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Remedy: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Split tables (2NF done)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Update happens only in LOYALTY_TABLE.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4f6420eec_0_0"/>
          <p:cNvSpPr txBox="1"/>
          <p:nvPr>
            <p:ph type="title"/>
          </p:nvPr>
        </p:nvSpPr>
        <p:spPr>
          <a:xfrm>
            <a:off x="314218" y="5530"/>
            <a:ext cx="105156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DESCRIPTION OF BUSINESS</a:t>
            </a:r>
            <a:endParaRPr/>
          </a:p>
        </p:txBody>
      </p:sp>
      <p:sp>
        <p:nvSpPr>
          <p:cNvPr id="104" name="Google Shape;104;g354f6420eec_0_0"/>
          <p:cNvSpPr txBox="1"/>
          <p:nvPr>
            <p:ph idx="1" type="body"/>
          </p:nvPr>
        </p:nvSpPr>
        <p:spPr>
          <a:xfrm>
            <a:off x="431515" y="996593"/>
            <a:ext cx="10922400" cy="54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Our project is an </a:t>
            </a: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Online Bookstore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(name to be decided) that allows users to browse, purchase, and review books. The system will support multiple categories, including fiction, non-fiction, academic books, and e-books. Customers can create accounts, track their orders, and receive book recommendations based on their purchase history.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Business Operations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1320" lvl="0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Book Browsing &amp; Searching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– Users can search for books by title, author, genre, or ISBN.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132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Order Processing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– Customers can add books to their cart and complete purchases.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132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User Management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– Customers can create accounts, save preferences, and track orders.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132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Inventory Management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– The system updates stock levels when books are sold.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132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Payment Processing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– Secure online payments through credit cards, PayPal, etc.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Business Requirements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1320" lvl="0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The system must store book details (title, author, genre, price, stock quantity).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132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Customers should be able to create accounts and track their purchase history.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132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Payments must be securely processed and linked to orders.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132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The inventory should be automatically updated after each sale.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132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The system should generate sales reports for analysis.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413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76200" lvl="0" marL="2413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5e2a896f7_0_43"/>
          <p:cNvSpPr txBox="1"/>
          <p:nvPr>
            <p:ph idx="1" type="body"/>
          </p:nvPr>
        </p:nvSpPr>
        <p:spPr>
          <a:xfrm>
            <a:off x="185056" y="104838"/>
            <a:ext cx="3170400" cy="499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Insertion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Anomaly</a:t>
            </a:r>
            <a:endParaRPr/>
          </a:p>
        </p:txBody>
      </p:sp>
      <p:sp>
        <p:nvSpPr>
          <p:cNvPr id="290" name="Google Shape;290;g355e2a896f7_0_43"/>
          <p:cNvSpPr txBox="1"/>
          <p:nvPr/>
        </p:nvSpPr>
        <p:spPr>
          <a:xfrm>
            <a:off x="185050" y="777875"/>
            <a:ext cx="109407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Sample Data:</a:t>
            </a:r>
            <a:r>
              <a:rPr lang="en-US" sz="2600">
                <a:solidFill>
                  <a:schemeClr val="dk1"/>
                </a:solidFill>
              </a:rPr>
              <a:t> ORDERS_TABLE trying to insert Order without existing CUSTOMER_TABLE entry.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Explanation: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Cannot insert Order unless Customer exists.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Remedy: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Insert Customer first.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Enforce foreign key constraints.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4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5e2a896f7_0_48"/>
          <p:cNvSpPr txBox="1"/>
          <p:nvPr>
            <p:ph idx="1" type="body"/>
          </p:nvPr>
        </p:nvSpPr>
        <p:spPr>
          <a:xfrm>
            <a:off x="185056" y="104838"/>
            <a:ext cx="3170400" cy="499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Deletion Anomaly</a:t>
            </a:r>
            <a:endParaRPr/>
          </a:p>
        </p:txBody>
      </p:sp>
      <p:sp>
        <p:nvSpPr>
          <p:cNvPr id="296" name="Google Shape;296;g355e2a896f7_0_48"/>
          <p:cNvSpPr txBox="1"/>
          <p:nvPr/>
        </p:nvSpPr>
        <p:spPr>
          <a:xfrm>
            <a:off x="185050" y="777875"/>
            <a:ext cx="109407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dk1"/>
                </a:solidFill>
              </a:rPr>
              <a:t>Update Anomaly</a:t>
            </a:r>
            <a:endParaRPr b="1" sz="4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Sample Data:</a:t>
            </a:r>
            <a:r>
              <a:rPr lang="en-US" sz="2700">
                <a:solidFill>
                  <a:schemeClr val="dk1"/>
                </a:solidFill>
              </a:rPr>
              <a:t> Deleting Customer causes orphan Orders.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Explanation: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Orders lose reference if Customer is deleted.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Remedy: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Use "ON DELETE CASCADE" carefully.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Archive Customer data instead of deleting.</a:t>
            </a:r>
            <a:endParaRPr b="1"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Credits and References</a:t>
            </a:r>
            <a:endParaRPr/>
          </a:p>
        </p:txBody>
      </p:sp>
      <p:sp>
        <p:nvSpPr>
          <p:cNvPr id="302" name="Google Shape;30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W3 schools:</a:t>
            </a:r>
            <a:endParaRPr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https://www.w3schools.com/sql/sql_alter.asp</a:t>
            </a:r>
            <a:endParaRPr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MDN Web Docs:</a:t>
            </a:r>
            <a:endParaRPr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https://www.geeksforgeeks.org/sql-trigger-student-database/</a:t>
            </a:r>
            <a:endParaRPr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Programmiz online SQL compiler:</a:t>
            </a:r>
            <a:endParaRPr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https://www.programiz.com/sql/online-compiler</a:t>
            </a:r>
            <a:endParaRPr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 REFERENTIAL-RELATIONS</a:t>
            </a:r>
            <a:endParaRPr/>
          </a:p>
        </p:txBody>
      </p:sp>
      <p:graphicFrame>
        <p:nvGraphicFramePr>
          <p:cNvPr id="110" name="Google Shape;110;p5"/>
          <p:cNvGraphicFramePr/>
          <p:nvPr/>
        </p:nvGraphicFramePr>
        <p:xfrm>
          <a:off x="838200" y="1825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{36EACEC3-FDA1-4C99-A77D-3817507526F2}</a:tableStyleId>
              </a:tblPr>
              <a:tblGrid>
                <a:gridCol w="2446175"/>
                <a:gridCol w="1642175"/>
                <a:gridCol w="3048000"/>
                <a:gridCol w="33792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FOREIGN TABLE (REFERENCING TABLE)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REFERENCED TABLE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FOREIGN KEY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PRIMARY KEY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Reviews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CustomerId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Reviews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OrderDetails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Orders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OrderId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OrderDetails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Orders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CustomerId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Payments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Orders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OrderId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Customer Profile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CustomerId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CustomerId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Publisher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PublisherName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Payments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BookEdition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1" name="Google Shape;111;p5"/>
          <p:cNvSpPr/>
          <p:nvPr/>
        </p:nvSpPr>
        <p:spPr>
          <a:xfrm>
            <a:off x="5951517" y="16075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&lt;Be sure that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FK must match PK as instructed in the class.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652f2187e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 REFERENTIAL-RELATIONS</a:t>
            </a:r>
            <a:endParaRPr/>
          </a:p>
        </p:txBody>
      </p:sp>
      <p:graphicFrame>
        <p:nvGraphicFramePr>
          <p:cNvPr id="117" name="Google Shape;117;g35652f2187e_0_1"/>
          <p:cNvGraphicFramePr/>
          <p:nvPr/>
        </p:nvGraphicFramePr>
        <p:xfrm>
          <a:off x="838200" y="1825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{36EACEC3-FDA1-4C99-A77D-3817507526F2}</a:tableStyleId>
              </a:tblPr>
              <a:tblGrid>
                <a:gridCol w="2446175"/>
                <a:gridCol w="1642175"/>
                <a:gridCol w="3048000"/>
                <a:gridCol w="33792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FOREIGN TABLE (REFERENCING TABLE)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REFERENCED TABLE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FOREIGN KEY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PRIMARY KEY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BookPromotion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CustomerId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Promotion</a:t>
                      </a: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BookPromotion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BookId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Promotion</a:t>
                      </a: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BookPromotion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Publisher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PublisherName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Promotion</a:t>
                      </a: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8" name="Google Shape;118;g35652f2187e_0_1"/>
          <p:cNvSpPr/>
          <p:nvPr/>
        </p:nvSpPr>
        <p:spPr>
          <a:xfrm>
            <a:off x="5951517" y="160755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&lt;Be sure that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FK must match PK as instructed in the class.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615950" y="200025"/>
            <a:ext cx="10515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ER-Diagram</a:t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50" y="1037450"/>
            <a:ext cx="11001376" cy="53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DDL QUERIES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b="1" lang="en-US"/>
              <a:t>Instructions: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i="1" lang="en-US"/>
              <a:t>- must include </a:t>
            </a:r>
            <a:r>
              <a:rPr b="1" i="1" lang="en-US">
                <a:solidFill>
                  <a:srgbClr val="FF0000"/>
                </a:solidFill>
              </a:rPr>
              <a:t>ALL</a:t>
            </a:r>
            <a:r>
              <a:rPr i="1" lang="en-US"/>
              <a:t> queries listed in Queries.sql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i="1" lang="en-US"/>
              <a:t>- must follow the </a:t>
            </a:r>
            <a:r>
              <a:rPr b="1" i="1" lang="en-US"/>
              <a:t>exact</a:t>
            </a:r>
            <a:r>
              <a:rPr i="1" lang="en-US"/>
              <a:t> format provided in the template slide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2018-04-19T19:36:03Z</dcterms:created>
  <dc:creator>Omer</dc:creator>
</cp:coreProperties>
</file>